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7" r:id="rId2"/>
  </p:sldIdLst>
  <p:sldSz cx="6858000" cy="9144000" type="screen4x3"/>
  <p:notesSz cx="6797675" cy="987425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11" autoAdjust="0"/>
    <p:restoredTop sz="94682" autoAdjust="0"/>
  </p:normalViewPr>
  <p:slideViewPr>
    <p:cSldViewPr>
      <p:cViewPr>
        <p:scale>
          <a:sx n="100" d="100"/>
          <a:sy n="100" d="100"/>
        </p:scale>
        <p:origin x="-2442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-2417763" y="406400"/>
            <a:ext cx="8932863" cy="6299200"/>
            <a:chOff x="-2030" y="192"/>
            <a:chExt cx="7502" cy="2976"/>
          </a:xfrm>
        </p:grpSpPr>
        <p:sp>
          <p:nvSpPr>
            <p:cNvPr id="4915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915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latinLnBrk="0"/>
              <a:endParaRPr kumimoji="0" lang="ko-KR" altLang="ko-KR" sz="2400">
                <a:latin typeface="Times New Roman" pitchFamily="18" charset="0"/>
              </a:endParaRPr>
            </a:p>
          </p:txBody>
        </p:sp>
        <p:sp>
          <p:nvSpPr>
            <p:cNvPr id="4915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latinLnBrk="0"/>
              <a:endParaRPr kumimoji="0" lang="ko-KR" altLang="ko-KR">
                <a:latin typeface="Arial" charset="0"/>
              </a:endParaRPr>
            </a:p>
          </p:txBody>
        </p:sp>
      </p:grpSp>
      <p:sp>
        <p:nvSpPr>
          <p:cNvPr id="4915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082675" y="1314450"/>
            <a:ext cx="5429250" cy="1925638"/>
          </a:xfrm>
        </p:spPr>
        <p:txBody>
          <a:bodyPr/>
          <a:lstStyle>
            <a:lvl1pPr>
              <a:defRPr sz="4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082675" y="4570413"/>
            <a:ext cx="5429250" cy="23368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BA5E292-1449-4B55-AF1A-58E11AC1E23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67B787-6702-439D-A6FC-2DD6C25BCB6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141913" y="401638"/>
            <a:ext cx="1371600" cy="75215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027113" y="401638"/>
            <a:ext cx="3962400" cy="75215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97ACA-ED40-4092-A58E-7AD5A102075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21A752-E856-47CF-8261-72957A78FC9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7948E-00DA-4F45-9499-79A0EEAC8A7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027113" y="2436813"/>
            <a:ext cx="2667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846513" y="2436813"/>
            <a:ext cx="2667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1C548-096B-4F22-96BC-9C7B26CE591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AC012-01D1-4A1D-A3D8-2A569AEE34A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E82B6-2226-405E-A469-A51A59145FE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EDABA-A0E6-4EFF-ABAD-D4C34BB4EFA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F369E-AA63-42EA-AB3B-85C13CD780F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26EA3-7209-4958-8394-B51CD43D2B1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-2428875" y="0"/>
            <a:ext cx="8943975" cy="5080000"/>
            <a:chOff x="-2040" y="0"/>
            <a:chExt cx="7512" cy="2400"/>
          </a:xfrm>
        </p:grpSpPr>
        <p:sp>
          <p:nvSpPr>
            <p:cNvPr id="4813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latinLnBrk="0"/>
              <a:endParaRPr kumimoji="0" lang="ko-KR" altLang="ko-KR" sz="2400">
                <a:latin typeface="Times New Roman" pitchFamily="18" charset="0"/>
              </a:endParaRPr>
            </a:p>
          </p:txBody>
        </p:sp>
        <p:sp>
          <p:nvSpPr>
            <p:cNvPr id="4813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4813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4813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27113" y="401638"/>
            <a:ext cx="5486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7113" y="2436813"/>
            <a:ext cx="5486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312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ko-KR"/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/>
            </a:lvl1pPr>
          </a:lstStyle>
          <a:p>
            <a:endParaRPr lang="en-US" altLang="ko-KR"/>
          </a:p>
        </p:txBody>
      </p:sp>
      <p:sp>
        <p:nvSpPr>
          <p:cNvPr id="4813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0090C98A-EE29-4E46-97E9-94AECD41748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5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19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_x165971800" descr="EMB000016542ce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524500"/>
            <a:ext cx="68580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24744" y="293724"/>
            <a:ext cx="3823320" cy="3960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  <a:t>     </a:t>
            </a:r>
            <a:br>
              <a:rPr lang="en-US" altLang="ko-KR" sz="180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1800" dirty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1800" dirty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180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180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1800" dirty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1800" dirty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180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180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1800" dirty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1800" dirty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180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180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1800" dirty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1800" dirty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1400" dirty="0" smtClean="0">
                <a:solidFill>
                  <a:schemeClr val="tx2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2015</a:t>
            </a:r>
            <a:r>
              <a:rPr lang="ko-KR" altLang="en-US" sz="1400" dirty="0" smtClean="0">
                <a:solidFill>
                  <a:schemeClr val="tx2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학년도 제</a:t>
            </a:r>
            <a:r>
              <a:rPr lang="en-US" altLang="ko-KR" sz="1400" dirty="0" smtClean="0">
                <a:solidFill>
                  <a:schemeClr val="tx2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1</a:t>
            </a:r>
            <a:r>
              <a:rPr lang="ko-KR" altLang="en-US" sz="1400" dirty="0">
                <a:solidFill>
                  <a:schemeClr val="tx2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학기 </a:t>
            </a:r>
            <a:r>
              <a:rPr lang="ko-KR" altLang="en-US" sz="1400" dirty="0" smtClean="0">
                <a:solidFill>
                  <a:schemeClr val="tx2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    </a:t>
            </a:r>
            <a:endParaRPr lang="ko-KR" altLang="en-US" sz="2000" dirty="0">
              <a:solidFill>
                <a:schemeClr val="tx2">
                  <a:lumMod val="75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1336" y="1228160"/>
            <a:ext cx="5572000" cy="6624736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1.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대</a:t>
            </a:r>
            <a:r>
              <a:rPr lang="ko-KR" altLang="en-US" sz="1200" b="1" dirty="0">
                <a:latin typeface="나눔고딕" pitchFamily="50" charset="-127"/>
                <a:ea typeface="나눔고딕" pitchFamily="50" charset="-127"/>
              </a:rPr>
              <a:t>  상 </a:t>
            </a: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200" b="1" dirty="0">
                <a:latin typeface="나눔고딕" pitchFamily="50" charset="-127"/>
                <a:ea typeface="나눔고딕" pitchFamily="50" charset="-127"/>
              </a:rPr>
              <a:t>사범대학 학생 및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일반대학 교직과정 </a:t>
            </a:r>
            <a:r>
              <a:rPr lang="ko-KR" altLang="en-US" sz="1200" b="1" dirty="0">
                <a:latin typeface="나눔고딕" pitchFamily="50" charset="-127"/>
                <a:ea typeface="나눔고딕" pitchFamily="50" charset="-127"/>
              </a:rPr>
              <a:t>이수예정자로서  </a:t>
            </a:r>
            <a:endParaRPr lang="en-US" altLang="ko-KR" sz="1200" b="1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buFont typeface="Wingdings" pitchFamily="2" charset="2"/>
              <a:buNone/>
            </a:pP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               </a:t>
            </a:r>
            <a:r>
              <a:rPr lang="en-US" altLang="ko-KR" sz="1200" b="1" u="sng" dirty="0" smtClean="0">
                <a:latin typeface="나눔고딕" pitchFamily="50" charset="-127"/>
                <a:ea typeface="나눔고딕" pitchFamily="50" charset="-127"/>
              </a:rPr>
              <a:t>2015</a:t>
            </a:r>
            <a:r>
              <a:rPr lang="ko-KR" altLang="en-US" sz="1200" b="1" u="sng" dirty="0" smtClean="0">
                <a:latin typeface="나눔고딕" pitchFamily="50" charset="-127"/>
                <a:ea typeface="나눔고딕" pitchFamily="50" charset="-127"/>
              </a:rPr>
              <a:t>년 </a:t>
            </a:r>
            <a:r>
              <a:rPr lang="en-US" altLang="ko-KR" sz="1200" b="1" u="sng" dirty="0">
                <a:latin typeface="나눔고딕" pitchFamily="50" charset="-127"/>
                <a:ea typeface="나눔고딕" pitchFamily="50" charset="-127"/>
              </a:rPr>
              <a:t>1</a:t>
            </a:r>
            <a:r>
              <a:rPr lang="ko-KR" altLang="en-US" sz="1200" b="1" u="sng" dirty="0">
                <a:latin typeface="나눔고딕" pitchFamily="50" charset="-127"/>
                <a:ea typeface="나눔고딕" pitchFamily="50" charset="-127"/>
              </a:rPr>
              <a:t>학기에 </a:t>
            </a:r>
            <a:r>
              <a:rPr lang="ko-KR" altLang="en-US" sz="1200" b="1" u="sng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200" b="1" u="sng" dirty="0" smtClean="0">
                <a:latin typeface="나눔고딕" pitchFamily="50" charset="-127"/>
                <a:ea typeface="나눔고딕" pitchFamily="50" charset="-127"/>
              </a:rPr>
              <a:t>7</a:t>
            </a:r>
            <a:r>
              <a:rPr lang="ko-KR" altLang="en-US" sz="1200" b="1" u="sng" dirty="0">
                <a:latin typeface="나눔고딕" pitchFamily="50" charset="-127"/>
                <a:ea typeface="나눔고딕" pitchFamily="50" charset="-127"/>
              </a:rPr>
              <a:t>학기 </a:t>
            </a:r>
            <a:r>
              <a:rPr lang="ko-KR" altLang="en-US" sz="1200" b="1" u="sng" dirty="0" smtClean="0">
                <a:latin typeface="나눔고딕" pitchFamily="50" charset="-127"/>
                <a:ea typeface="나눔고딕" pitchFamily="50" charset="-127"/>
              </a:rPr>
              <a:t>이상 </a:t>
            </a:r>
            <a:r>
              <a:rPr lang="ko-KR" altLang="en-US" sz="1200" b="1" u="sng" dirty="0" err="1" smtClean="0">
                <a:latin typeface="나눔고딕" pitchFamily="50" charset="-127"/>
                <a:ea typeface="나눔고딕" pitchFamily="50" charset="-127"/>
              </a:rPr>
              <a:t>등록생</a:t>
            </a:r>
            <a:endParaRPr lang="en-US" altLang="ko-KR" sz="1200" b="1" u="sng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buFont typeface="Wingdings" pitchFamily="2" charset="2"/>
              <a:buNone/>
            </a:pPr>
            <a:endParaRPr lang="ko-KR" altLang="en-US" sz="800" b="1" dirty="0">
              <a:latin typeface="나눔고딕" pitchFamily="50" charset="-127"/>
              <a:ea typeface="나눔고딕" pitchFamily="50" charset="-127"/>
            </a:endParaRPr>
          </a:p>
          <a:p>
            <a:pPr>
              <a:buNone/>
            </a:pP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2. 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신청 기간 </a:t>
            </a: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en-US" altLang="ko-KR" sz="1200" b="1" u="sng" dirty="0" smtClean="0">
                <a:latin typeface="나눔고딕" pitchFamily="50" charset="-127"/>
                <a:ea typeface="나눔고딕" pitchFamily="50" charset="-127"/>
              </a:rPr>
              <a:t>2014. 9. 22(</a:t>
            </a:r>
            <a:r>
              <a:rPr lang="ko-KR" altLang="en-US" sz="1200" b="1" u="sng" dirty="0" smtClean="0">
                <a:latin typeface="나눔고딕" pitchFamily="50" charset="-127"/>
                <a:ea typeface="나눔고딕" pitchFamily="50" charset="-127"/>
              </a:rPr>
              <a:t>월</a:t>
            </a:r>
            <a:r>
              <a:rPr lang="en-US" altLang="ko-KR" sz="1200" b="1" u="sng" dirty="0" smtClean="0">
                <a:latin typeface="나눔고딕" pitchFamily="50" charset="-127"/>
                <a:ea typeface="나눔고딕" pitchFamily="50" charset="-127"/>
              </a:rPr>
              <a:t>) </a:t>
            </a:r>
            <a:r>
              <a:rPr lang="en-US" altLang="ko-KR" sz="1200" b="1" u="sng" dirty="0">
                <a:latin typeface="나눔고딕" pitchFamily="50" charset="-127"/>
                <a:ea typeface="나눔고딕" pitchFamily="50" charset="-127"/>
              </a:rPr>
              <a:t>~ </a:t>
            </a:r>
            <a:r>
              <a:rPr lang="en-US" altLang="ko-KR" sz="1200" b="1" u="sng" dirty="0" smtClean="0">
                <a:latin typeface="나눔고딕" pitchFamily="50" charset="-127"/>
                <a:ea typeface="나눔고딕" pitchFamily="50" charset="-127"/>
              </a:rPr>
              <a:t>9. 26(</a:t>
            </a:r>
            <a:r>
              <a:rPr lang="ko-KR" altLang="en-US" sz="1200" b="1" u="sng" dirty="0" smtClean="0">
                <a:latin typeface="나눔고딕" pitchFamily="50" charset="-127"/>
                <a:ea typeface="나눔고딕" pitchFamily="50" charset="-127"/>
              </a:rPr>
              <a:t>금</a:t>
            </a:r>
            <a:r>
              <a:rPr lang="en-US" altLang="ko-KR" sz="1200" b="1" u="sng" dirty="0" smtClean="0">
                <a:latin typeface="나눔고딕" pitchFamily="50" charset="-127"/>
                <a:ea typeface="나눔고딕" pitchFamily="50" charset="-127"/>
              </a:rPr>
              <a:t>)</a:t>
            </a:r>
            <a:r>
              <a:rPr lang="en-US" altLang="ko-KR" sz="1200" b="1" u="sng" dirty="0">
                <a:latin typeface="나눔고딕" pitchFamily="50" charset="-127"/>
                <a:ea typeface="나눔고딕" pitchFamily="50" charset="-127"/>
              </a:rPr>
              <a:t> </a:t>
            </a:r>
            <a:endParaRPr lang="en-US" altLang="ko-KR" sz="1200" b="1" u="sng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buNone/>
            </a:pP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                  </a:t>
            </a:r>
            <a:r>
              <a:rPr lang="en-US" altLang="ko-KR" sz="1200" b="1" dirty="0" smtClean="0"/>
              <a:t>※ </a:t>
            </a:r>
            <a:r>
              <a:rPr lang="ko-KR" altLang="en-US" sz="1200" b="1" dirty="0" smtClean="0"/>
              <a:t>기간 엄수 </a:t>
            </a:r>
            <a:r>
              <a:rPr lang="en-US" altLang="ko-KR" sz="1200" b="1" dirty="0" smtClean="0"/>
              <a:t>(</a:t>
            </a:r>
            <a:r>
              <a:rPr lang="ko-KR" altLang="en-US" sz="1200" b="1" dirty="0" smtClean="0"/>
              <a:t>반드시 기간 내에 신청해야 함</a:t>
            </a:r>
            <a:r>
              <a:rPr lang="en-US" altLang="ko-KR" sz="1200" b="1" dirty="0"/>
              <a:t>)</a:t>
            </a:r>
            <a:r>
              <a:rPr lang="en-US" altLang="ko-KR" sz="1200" b="1" dirty="0" smtClean="0"/>
              <a:t> </a:t>
            </a:r>
            <a:endParaRPr lang="ko-KR" altLang="en-US" sz="1200" b="1" dirty="0"/>
          </a:p>
          <a:p>
            <a:pPr>
              <a:buNone/>
            </a:pPr>
            <a:endParaRPr lang="en-US" altLang="ko-KR" sz="1200" b="1" u="sng" dirty="0">
              <a:latin typeface="나눔고딕" pitchFamily="50" charset="-127"/>
              <a:ea typeface="나눔고딕" pitchFamily="50" charset="-127"/>
            </a:endParaRPr>
          </a:p>
          <a:p>
            <a:pPr>
              <a:buNone/>
            </a:pP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3.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신청 방법 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200" b="1" dirty="0" err="1" smtClean="0">
                <a:latin typeface="나눔고딕" pitchFamily="50" charset="-127"/>
                <a:ea typeface="나눔고딕" pitchFamily="50" charset="-127"/>
              </a:rPr>
              <a:t>마이유레카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 → 교육실습 </a:t>
            </a:r>
            <a:r>
              <a:rPr lang="ko-KR" altLang="en-US" sz="1200" b="1" smtClean="0">
                <a:latin typeface="나눔고딕" pitchFamily="50" charset="-127"/>
                <a:ea typeface="나눔고딕" pitchFamily="50" charset="-127"/>
              </a:rPr>
              <a:t>→ 교육실습대상자확인</a:t>
            </a:r>
            <a:endParaRPr lang="en-US" altLang="ko-KR" sz="1200" b="1" u="sng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1200" b="1" dirty="0">
                <a:latin typeface="나눔고딕" pitchFamily="50" charset="-127"/>
                <a:ea typeface="나눔고딕" pitchFamily="50" charset="-127"/>
              </a:rPr>
              <a:t>신청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절차 </a:t>
            </a:r>
            <a:endParaRPr lang="en-US" altLang="ko-KR" sz="1200" b="1" dirty="0"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  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가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교육실습  대상자 확인 클릭</a:t>
            </a:r>
            <a:endParaRPr lang="en-US" altLang="ko-KR" sz="1200" b="1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buNone/>
            </a:pPr>
            <a:endParaRPr lang="en-US" altLang="ko-KR" sz="1200" b="1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buNone/>
            </a:pP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    </a:t>
            </a:r>
            <a:r>
              <a:rPr lang="en-US" altLang="ko-KR" sz="1200" b="1" u="sng" dirty="0" smtClean="0">
                <a:latin typeface="나눔고딕" pitchFamily="50" charset="-127"/>
                <a:ea typeface="나눔고딕" pitchFamily="50" charset="-127"/>
              </a:rPr>
              <a:t>     </a:t>
            </a:r>
          </a:p>
          <a:p>
            <a:pPr>
              <a:buNone/>
            </a:pP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    </a:t>
            </a:r>
            <a:endParaRPr lang="ko-KR" altLang="en-US" sz="1200" dirty="0"/>
          </a:p>
          <a:p>
            <a:pPr>
              <a:buNone/>
            </a:pPr>
            <a:endParaRPr lang="en-US" altLang="ko-KR" sz="1200" b="1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buNone/>
            </a:pP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    </a:t>
            </a:r>
          </a:p>
          <a:p>
            <a:pPr>
              <a:buNone/>
            </a:pP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    </a:t>
            </a:r>
          </a:p>
          <a:p>
            <a:pPr>
              <a:buNone/>
            </a:pP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  </a:t>
            </a:r>
          </a:p>
          <a:p>
            <a:pPr>
              <a:buNone/>
            </a:pPr>
            <a:endParaRPr lang="en-US" altLang="ko-KR" sz="1200" b="1" dirty="0">
              <a:latin typeface="나눔고딕" pitchFamily="50" charset="-127"/>
              <a:ea typeface="나눔고딕" pitchFamily="50" charset="-127"/>
            </a:endParaRPr>
          </a:p>
          <a:p>
            <a:pPr>
              <a:buNone/>
            </a:pP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 </a:t>
            </a:r>
          </a:p>
          <a:p>
            <a:pPr>
              <a:buNone/>
            </a:pPr>
            <a:endParaRPr lang="en-US" altLang="ko-KR" sz="1200" b="1" dirty="0"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 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나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신청여부에서 실습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b="1" dirty="0" err="1" smtClean="0">
                <a:latin typeface="나눔고딕" pitchFamily="50" charset="-127"/>
                <a:ea typeface="나눔고딕" pitchFamily="50" charset="-127"/>
              </a:rPr>
              <a:t>미실습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교직포기 중 하나를 선택 →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b="1" dirty="0" err="1" smtClean="0">
                <a:latin typeface="나눔고딕" pitchFamily="50" charset="-127"/>
                <a:ea typeface="나눔고딕" pitchFamily="50" charset="-127"/>
              </a:rPr>
              <a:t>미실습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 및 교직 </a:t>
            </a:r>
            <a:endParaRPr lang="en-US" altLang="ko-KR" sz="1200" b="1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     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포기를 선택한 경우 사유를  반드시 기재 → 신청 버튼 클릭</a:t>
            </a:r>
            <a:endParaRPr lang="en-US" altLang="ko-KR" sz="1200" b="1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다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교육실습  신청 결과 조회를  클릭하여 최종 확인</a:t>
            </a:r>
            <a:endParaRPr lang="en-US" altLang="ko-KR" sz="1200" b="1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buNone/>
            </a:pP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라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신청 완료 후에는  변경이 불가하므로  신중히 고려하여 신청</a:t>
            </a:r>
            <a:endParaRPr lang="en-US" altLang="ko-KR" sz="1200" b="1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buNone/>
            </a:pPr>
            <a:endParaRPr lang="en-US" altLang="ko-KR" sz="1200" b="1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buFont typeface="Wingdings" pitchFamily="2" charset="2"/>
              <a:buNone/>
            </a:pP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5.</a:t>
            </a: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  </a:t>
            </a:r>
            <a:r>
              <a:rPr lang="ko-KR" altLang="en-US" sz="1200" b="1" dirty="0">
                <a:latin typeface="나눔고딕" pitchFamily="50" charset="-127"/>
                <a:ea typeface="나눔고딕" pitchFamily="50" charset="-127"/>
              </a:rPr>
              <a:t>교육실습 기간  </a:t>
            </a:r>
          </a:p>
          <a:p>
            <a:pPr>
              <a:buNone/>
            </a:pP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   가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. 1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차 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(4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월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)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: 2015. 3. 30(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월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) ~ 4.24(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금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) / 4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주간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</a:t>
            </a:r>
          </a:p>
          <a:p>
            <a:pPr>
              <a:buNone/>
            </a:pP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               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b="1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b="1" dirty="0" smtClean="0">
                <a:latin typeface="나눔고딕" pitchFamily="50" charset="-127"/>
                <a:ea typeface="나눔고딕" pitchFamily="50" charset="-127"/>
              </a:rPr>
              <a:t>     </a:t>
            </a:r>
            <a:r>
              <a:rPr lang="en-US" altLang="ko-KR" sz="1200" b="1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b="1" dirty="0" smtClean="0">
                <a:latin typeface="나눔고딕" pitchFamily="50" charset="-127"/>
                <a:ea typeface="나눔고딕" pitchFamily="50" charset="-127"/>
              </a:rPr>
              <a:t>사범대학 전 학과</a:t>
            </a:r>
            <a:r>
              <a:rPr lang="en-US" altLang="ko-KR" sz="1000" b="1" dirty="0" smtClean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1000" b="1" dirty="0" smtClean="0">
                <a:latin typeface="나눔고딕" pitchFamily="50" charset="-127"/>
                <a:ea typeface="나눔고딕" pitchFamily="50" charset="-127"/>
              </a:rPr>
              <a:t>특수교육과 제외</a:t>
            </a:r>
            <a:r>
              <a:rPr lang="en-US" altLang="ko-KR" sz="1000" b="1" dirty="0" smtClean="0">
                <a:latin typeface="나눔고딕" pitchFamily="50" charset="-127"/>
                <a:ea typeface="나눔고딕" pitchFamily="50" charset="-127"/>
              </a:rPr>
              <a:t>), </a:t>
            </a:r>
            <a:r>
              <a:rPr lang="ko-KR" altLang="en-US" sz="1000" b="1" dirty="0" smtClean="0">
                <a:latin typeface="나눔고딕" pitchFamily="50" charset="-127"/>
                <a:ea typeface="나눔고딕" pitchFamily="50" charset="-127"/>
              </a:rPr>
              <a:t>불어불문</a:t>
            </a:r>
            <a:r>
              <a:rPr lang="en-US" altLang="ko-KR" sz="1000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000" b="1" dirty="0" err="1" smtClean="0">
                <a:latin typeface="나눔고딕" pitchFamily="50" charset="-127"/>
                <a:ea typeface="나눔고딕" pitchFamily="50" charset="-127"/>
              </a:rPr>
              <a:t>중어중문</a:t>
            </a:r>
            <a:r>
              <a:rPr lang="en-US" altLang="ko-KR" sz="1000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000" b="1" dirty="0" smtClean="0">
                <a:latin typeface="나눔고딕" pitchFamily="50" charset="-127"/>
                <a:ea typeface="나눔고딕" pitchFamily="50" charset="-127"/>
              </a:rPr>
              <a:t>독어독문</a:t>
            </a:r>
            <a:r>
              <a:rPr lang="en-US" altLang="ko-KR" sz="1000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000" b="1" dirty="0" smtClean="0">
                <a:latin typeface="나눔고딕" pitchFamily="50" charset="-127"/>
                <a:ea typeface="나눔고딕" pitchFamily="50" charset="-127"/>
              </a:rPr>
              <a:t>간호</a:t>
            </a:r>
            <a:endParaRPr lang="en-US" altLang="ko-KR" sz="1000" b="1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buNone/>
            </a:pPr>
            <a:endParaRPr lang="en-US" altLang="ko-KR" sz="1000" b="1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buNone/>
            </a:pPr>
            <a:r>
              <a:rPr lang="en-US" altLang="ko-KR" sz="1000" b="1" dirty="0" smtClean="0">
                <a:latin typeface="나눔고딕" pitchFamily="50" charset="-127"/>
                <a:ea typeface="나눔고딕" pitchFamily="50" charset="-127"/>
              </a:rPr>
              <a:t>  </a:t>
            </a:r>
            <a:r>
              <a:rPr lang="ko-KR" altLang="en-US" sz="1000" b="1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b="1" dirty="0">
                <a:latin typeface="나눔고딕" pitchFamily="50" charset="-127"/>
                <a:ea typeface="나눔고딕" pitchFamily="50" charset="-127"/>
              </a:rPr>
              <a:t>나</a:t>
            </a: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.  2</a:t>
            </a:r>
            <a:r>
              <a:rPr lang="ko-KR" altLang="en-US" sz="1200" b="1" dirty="0">
                <a:latin typeface="나눔고딕" pitchFamily="50" charset="-127"/>
                <a:ea typeface="나눔고딕" pitchFamily="50" charset="-127"/>
              </a:rPr>
              <a:t>차</a:t>
            </a: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(5</a:t>
            </a:r>
            <a:r>
              <a:rPr lang="ko-KR" altLang="en-US" sz="1200" b="1" dirty="0">
                <a:latin typeface="나눔고딕" pitchFamily="50" charset="-127"/>
                <a:ea typeface="나눔고딕" pitchFamily="50" charset="-127"/>
              </a:rPr>
              <a:t>월</a:t>
            </a: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) : 2015. 5. 4 (</a:t>
            </a:r>
            <a:r>
              <a:rPr lang="ko-KR" altLang="en-US" sz="1200" b="1" dirty="0">
                <a:latin typeface="나눔고딕" pitchFamily="50" charset="-127"/>
                <a:ea typeface="나눔고딕" pitchFamily="50" charset="-127"/>
              </a:rPr>
              <a:t>월</a:t>
            </a: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) ~ 5.29(</a:t>
            </a:r>
            <a:r>
              <a:rPr lang="ko-KR" altLang="en-US" sz="1200" b="1" dirty="0">
                <a:latin typeface="나눔고딕" pitchFamily="50" charset="-127"/>
                <a:ea typeface="나눔고딕" pitchFamily="50" charset="-127"/>
              </a:rPr>
              <a:t>금</a:t>
            </a:r>
            <a:r>
              <a:rPr lang="en-US" altLang="ko-KR" sz="1200" b="1" dirty="0">
                <a:latin typeface="나눔고딕" pitchFamily="50" charset="-127"/>
                <a:ea typeface="나눔고딕" pitchFamily="50" charset="-127"/>
              </a:rPr>
              <a:t>) / 4</a:t>
            </a:r>
            <a:r>
              <a:rPr lang="ko-KR" altLang="en-US" sz="1200" b="1" dirty="0">
                <a:latin typeface="나눔고딕" pitchFamily="50" charset="-127"/>
                <a:ea typeface="나눔고딕" pitchFamily="50" charset="-127"/>
              </a:rPr>
              <a:t>주간 </a:t>
            </a:r>
          </a:p>
          <a:p>
            <a:pPr>
              <a:buNone/>
            </a:pPr>
            <a:r>
              <a:rPr lang="ko-KR" altLang="en-US" sz="1000" b="1" dirty="0">
                <a:latin typeface="나눔고딕" pitchFamily="50" charset="-127"/>
                <a:ea typeface="나눔고딕" pitchFamily="50" charset="-127"/>
              </a:rPr>
              <a:t>                       </a:t>
            </a:r>
            <a:r>
              <a:rPr lang="ko-KR" altLang="en-US" sz="1000" b="1" dirty="0" smtClean="0">
                <a:latin typeface="나눔고딕" pitchFamily="50" charset="-127"/>
                <a:ea typeface="나눔고딕" pitchFamily="50" charset="-127"/>
              </a:rPr>
              <a:t>     사범대학</a:t>
            </a:r>
            <a:r>
              <a:rPr lang="en-US" altLang="ko-KR" sz="1000" b="1" dirty="0" smtClean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1000" b="1" dirty="0">
                <a:latin typeface="나눔고딕" pitchFamily="50" charset="-127"/>
                <a:ea typeface="나눔고딕" pitchFamily="50" charset="-127"/>
              </a:rPr>
              <a:t>특수교육과</a:t>
            </a:r>
            <a:r>
              <a:rPr lang="en-US" altLang="ko-KR" sz="1000" b="1" dirty="0">
                <a:latin typeface="나눔고딕" pitchFamily="50" charset="-127"/>
                <a:ea typeface="나눔고딕" pitchFamily="50" charset="-127"/>
              </a:rPr>
              <a:t>), </a:t>
            </a:r>
            <a:r>
              <a:rPr lang="ko-KR" altLang="en-US" sz="1000" b="1" dirty="0">
                <a:latin typeface="나눔고딕" pitchFamily="50" charset="-127"/>
                <a:ea typeface="나눔고딕" pitchFamily="50" charset="-127"/>
              </a:rPr>
              <a:t>일반대학 </a:t>
            </a:r>
            <a:r>
              <a:rPr lang="ko-KR" altLang="en-US" sz="1000" b="1" dirty="0" err="1">
                <a:latin typeface="나눔고딕" pitchFamily="50" charset="-127"/>
                <a:ea typeface="나눔고딕" pitchFamily="50" charset="-127"/>
              </a:rPr>
              <a:t>교직과정생</a:t>
            </a:r>
            <a:endParaRPr lang="ko-KR" altLang="en-US" sz="1000" b="1" dirty="0">
              <a:latin typeface="나눔고딕" pitchFamily="50" charset="-127"/>
              <a:ea typeface="나눔고딕" pitchFamily="50" charset="-127"/>
            </a:endParaRPr>
          </a:p>
          <a:p>
            <a:pPr>
              <a:buNone/>
            </a:pPr>
            <a:endParaRPr lang="en-US" altLang="ko-KR" sz="1000" b="1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buNone/>
            </a:pPr>
            <a:endParaRPr lang="en-US" altLang="ko-KR" sz="1800" b="1" dirty="0" smtClean="0">
              <a:latin typeface="나눔고딕" pitchFamily="50" charset="-127"/>
              <a:ea typeface="나눔고딕" pitchFamily="50" charset="-127"/>
            </a:endParaRPr>
          </a:p>
          <a:p>
            <a:pPr>
              <a:buNone/>
            </a:pPr>
            <a:r>
              <a:rPr lang="en-US" altLang="ko-KR" sz="1800" b="1" dirty="0" smtClean="0">
                <a:latin typeface="나눔고딕" pitchFamily="50" charset="-127"/>
                <a:ea typeface="나눔고딕" pitchFamily="50" charset="-127"/>
              </a:rPr>
              <a:t>               </a:t>
            </a:r>
            <a:endParaRPr lang="en-US" altLang="ko-KR" sz="1200" dirty="0" smtClean="0">
              <a:latin typeface="이화체" pitchFamily="2" charset="-127"/>
              <a:ea typeface="이화체" pitchFamily="2" charset="-127"/>
            </a:endParaRPr>
          </a:p>
          <a:p>
            <a:pPr>
              <a:buFont typeface="Wingdings" pitchFamily="2" charset="2"/>
              <a:buNone/>
            </a:pPr>
            <a:r>
              <a:rPr lang="en-US" altLang="ko-KR" sz="1200" dirty="0">
                <a:latin typeface="이화체" pitchFamily="2" charset="-127"/>
                <a:ea typeface="이화체" pitchFamily="2" charset="-127"/>
              </a:rPr>
              <a:t/>
            </a:r>
            <a:br>
              <a:rPr lang="en-US" altLang="ko-KR" sz="1200" dirty="0">
                <a:latin typeface="이화체" pitchFamily="2" charset="-127"/>
                <a:ea typeface="이화체" pitchFamily="2" charset="-127"/>
              </a:rPr>
            </a:br>
            <a:r>
              <a:rPr lang="en-US" altLang="ko-KR" sz="900" b="1" dirty="0" smtClean="0">
                <a:latin typeface="이화체" pitchFamily="2" charset="-127"/>
                <a:ea typeface="이화체" pitchFamily="2" charset="-127"/>
              </a:rPr>
              <a:t> </a:t>
            </a:r>
          </a:p>
        </p:txBody>
      </p:sp>
      <p:grpSp>
        <p:nvGrpSpPr>
          <p:cNvPr id="9" name="그룹 8"/>
          <p:cNvGrpSpPr/>
          <p:nvPr/>
        </p:nvGrpSpPr>
        <p:grpSpPr>
          <a:xfrm>
            <a:off x="1390774" y="3419872"/>
            <a:ext cx="4660462" cy="1960061"/>
            <a:chOff x="1412776" y="3995936"/>
            <a:chExt cx="4660462" cy="1960061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66" t="36376" r="25937" b="30279"/>
            <a:stretch/>
          </p:blipFill>
          <p:spPr bwMode="auto">
            <a:xfrm>
              <a:off x="1412776" y="3995936"/>
              <a:ext cx="4660462" cy="196006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6" name="직사각형 5"/>
            <p:cNvSpPr/>
            <p:nvPr/>
          </p:nvSpPr>
          <p:spPr>
            <a:xfrm>
              <a:off x="2060848" y="4852348"/>
              <a:ext cx="360040" cy="115934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>
              <a:solidFill>
                <a:schemeClr val="accent3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5373216" y="4579684"/>
              <a:ext cx="360040" cy="115934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>
              <a:solidFill>
                <a:schemeClr val="accent3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2060848" y="5292080"/>
              <a:ext cx="576064" cy="115934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>
              <a:solidFill>
                <a:schemeClr val="accent3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3356992" y="5292080"/>
              <a:ext cx="576064" cy="115934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>
              <a:solidFill>
                <a:schemeClr val="accent3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5085184" y="5292080"/>
              <a:ext cx="576064" cy="115934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>
              <a:solidFill>
                <a:schemeClr val="accent3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1117060" y="611560"/>
            <a:ext cx="382332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 latinLnBrk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l" rtl="0" fontAlgn="base" latinLnBrk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l" rtl="0" fontAlgn="base" latinLnBrk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l" rtl="0" fontAlgn="base" latinLnBrk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800" kern="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  <a:t>     </a:t>
            </a:r>
            <a:br>
              <a:rPr lang="en-US" altLang="ko-KR" sz="1800" kern="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1800" kern="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1800" kern="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1800" kern="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1800" kern="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1800" kern="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1800" kern="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1800" kern="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1800" kern="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1800" kern="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1800" kern="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en-US" altLang="ko-KR" sz="1800" kern="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  <a:t/>
            </a:r>
            <a:br>
              <a:rPr lang="en-US" altLang="ko-KR" sz="1800" kern="0" dirty="0" smtClean="0">
                <a:solidFill>
                  <a:schemeClr val="tx2">
                    <a:lumMod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rPr>
            </a:br>
            <a:r>
              <a:rPr lang="ko-KR" altLang="en-US" sz="2000" kern="0" dirty="0" smtClean="0">
                <a:solidFill>
                  <a:schemeClr val="tx2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교육실습 대상자 확인 신청 안내</a:t>
            </a:r>
            <a:endParaRPr lang="ko-KR" altLang="en-US" sz="2000" kern="0" dirty="0">
              <a:solidFill>
                <a:schemeClr val="tx2">
                  <a:lumMod val="75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7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80" t="86221" r="53026" b="9925"/>
          <a:stretch/>
        </p:blipFill>
        <p:spPr bwMode="auto">
          <a:xfrm>
            <a:off x="699665" y="8763832"/>
            <a:ext cx="1721223" cy="3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339355" y="8786176"/>
            <a:ext cx="1204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sz="1200" dirty="0" smtClean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(☎ 3277-2605</a:t>
            </a:r>
            <a:r>
              <a:rPr lang="en-US" altLang="ko-KR" sz="1200" dirty="0">
                <a:solidFill>
                  <a:schemeClr val="bg1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)</a:t>
            </a:r>
            <a:endParaRPr lang="en-US" altLang="ko-KR" sz="1000" dirty="0">
              <a:solidFill>
                <a:schemeClr val="bg1"/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월식">
  <a:themeElements>
    <a:clrScheme name="월식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월식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월식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월식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월식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월식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월식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월식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월식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월식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월식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월식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357</TotalTime>
  <Words>9</Words>
  <Application>Microsoft Office PowerPoint</Application>
  <PresentationFormat>화면 슬라이드 쇼(4:3)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월식</vt:lpstr>
      <vt:lpstr>             2015학년도 제1학기     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*</dc:creator>
  <cp:lastModifiedBy>user</cp:lastModifiedBy>
  <cp:revision>58</cp:revision>
  <cp:lastPrinted>2014-08-21T07:06:08Z</cp:lastPrinted>
  <dcterms:created xsi:type="dcterms:W3CDTF">2011-09-02T01:24:13Z</dcterms:created>
  <dcterms:modified xsi:type="dcterms:W3CDTF">2014-08-26T06:32:22Z</dcterms:modified>
</cp:coreProperties>
</file>